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6.png" ContentType="image/png"/>
  <Override PartName="/ppt/media/image2.png" ContentType="image/png"/>
  <Override PartName="/ppt/media/image7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6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8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7.xml" ContentType="application/vnd.openxmlformats-officedocument.presentationml.notesSlide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</a:t>
            </a:r>
            <a:r>
              <a:rPr b="0" lang="ru-RU" sz="4400" spc="-1" strike="noStrike">
                <a:latin typeface="Arial"/>
              </a:rPr>
              <a:t>я </a:t>
            </a:r>
            <a:r>
              <a:rPr b="0" lang="ru-RU" sz="4400" spc="-1" strike="noStrike">
                <a:latin typeface="Arial"/>
              </a:rPr>
              <a:t>пе</a:t>
            </a:r>
            <a:r>
              <a:rPr b="0" lang="ru-RU" sz="4400" spc="-1" strike="noStrike">
                <a:latin typeface="Arial"/>
              </a:rPr>
              <a:t>ре</a:t>
            </a:r>
            <a:r>
              <a:rPr b="0" lang="ru-RU" sz="4400" spc="-1" strike="noStrike">
                <a:latin typeface="Arial"/>
              </a:rPr>
              <a:t>ме</a:t>
            </a:r>
            <a:r>
              <a:rPr b="0" lang="ru-RU" sz="4400" spc="-1" strike="noStrike">
                <a:latin typeface="Arial"/>
              </a:rPr>
              <a:t>ще</a:t>
            </a:r>
            <a:r>
              <a:rPr b="0" lang="ru-RU" sz="4400" spc="-1" strike="noStrike">
                <a:latin typeface="Arial"/>
              </a:rPr>
              <a:t>ни</a:t>
            </a:r>
            <a:r>
              <a:rPr b="0" lang="ru-RU" sz="4400" spc="-1" strike="noStrike">
                <a:latin typeface="Arial"/>
              </a:rPr>
              <a:t>я </a:t>
            </a:r>
            <a:r>
              <a:rPr b="0" lang="ru-RU" sz="4400" spc="-1" strike="noStrike">
                <a:latin typeface="Arial"/>
              </a:rPr>
              <a:t>стр</a:t>
            </a:r>
            <a:r>
              <a:rPr b="0" lang="ru-RU" sz="4400" spc="-1" strike="noStrike">
                <a:latin typeface="Arial"/>
              </a:rPr>
              <a:t>ан</a:t>
            </a:r>
            <a:r>
              <a:rPr b="0" lang="ru-RU" sz="4400" spc="-1" strike="noStrike">
                <a:latin typeface="Arial"/>
              </a:rPr>
              <a:t>иц</a:t>
            </a:r>
            <a:r>
              <a:rPr b="0" lang="ru-RU" sz="4400" spc="-1" strike="noStrike">
                <a:latin typeface="Arial"/>
              </a:rPr>
              <a:t>ы </a:t>
            </a:r>
            <a:r>
              <a:rPr b="0" lang="ru-RU" sz="4400" spc="-1" strike="noStrike">
                <a:latin typeface="Arial"/>
              </a:rPr>
              <a:t>щё</a:t>
            </a:r>
            <a:r>
              <a:rPr b="0" lang="ru-RU" sz="4400" spc="-1" strike="noStrike">
                <a:latin typeface="Arial"/>
              </a:rPr>
              <a:t>лкн</a:t>
            </a:r>
            <a:r>
              <a:rPr b="0" lang="ru-RU" sz="4400" spc="-1" strike="noStrike">
                <a:latin typeface="Arial"/>
              </a:rPr>
              <a:t>ите </a:t>
            </a:r>
            <a:r>
              <a:rPr b="0" lang="ru-RU" sz="4400" spc="-1" strike="noStrike">
                <a:latin typeface="Arial"/>
              </a:rPr>
              <a:t>мы</a:t>
            </a:r>
            <a:r>
              <a:rPr b="0" lang="ru-RU" sz="4400" spc="-1" strike="noStrike">
                <a:latin typeface="Arial"/>
              </a:rPr>
              <a:t>шь</a:t>
            </a:r>
            <a:r>
              <a:rPr b="0" lang="ru-RU" sz="4400" spc="-1" strike="noStrike">
                <a:latin typeface="Arial"/>
              </a:rPr>
              <a:t>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2000" spc="-1" strike="noStrike">
                <a:latin typeface="Arial"/>
              </a:rPr>
              <a:t>Для </a:t>
            </a:r>
            <a:r>
              <a:rPr b="0" lang="ru-RU" sz="2000" spc="-1" strike="noStrike">
                <a:latin typeface="Arial"/>
              </a:rPr>
              <a:t>правк</a:t>
            </a:r>
            <a:r>
              <a:rPr b="0" lang="ru-RU" sz="2000" spc="-1" strike="noStrike">
                <a:latin typeface="Arial"/>
              </a:rPr>
              <a:t>и </a:t>
            </a:r>
            <a:r>
              <a:rPr b="0" lang="ru-RU" sz="2000" spc="-1" strike="noStrike">
                <a:latin typeface="Arial"/>
              </a:rPr>
              <a:t>форм</a:t>
            </a:r>
            <a:r>
              <a:rPr b="0" lang="ru-RU" sz="2000" spc="-1" strike="noStrike">
                <a:latin typeface="Arial"/>
              </a:rPr>
              <a:t>ата </a:t>
            </a:r>
            <a:r>
              <a:rPr b="0" lang="ru-RU" sz="2000" spc="-1" strike="noStrike">
                <a:latin typeface="Arial"/>
              </a:rPr>
              <a:t>прим</a:t>
            </a:r>
            <a:r>
              <a:rPr b="0" lang="ru-RU" sz="2000" spc="-1" strike="noStrike">
                <a:latin typeface="Arial"/>
              </a:rPr>
              <a:t>ечан</a:t>
            </a:r>
            <a:r>
              <a:rPr b="0" lang="ru-RU" sz="2000" spc="-1" strike="noStrike">
                <a:latin typeface="Arial"/>
              </a:rPr>
              <a:t>ий </a:t>
            </a:r>
            <a:r>
              <a:rPr b="0" lang="ru-RU" sz="2000" spc="-1" strike="noStrike">
                <a:latin typeface="Arial"/>
              </a:rPr>
              <a:t>щёлк</a:t>
            </a:r>
            <a:r>
              <a:rPr b="0" lang="ru-RU" sz="2000" spc="-1" strike="noStrike">
                <a:latin typeface="Arial"/>
              </a:rPr>
              <a:t>ните </a:t>
            </a:r>
            <a:r>
              <a:rPr b="0" lang="ru-RU" sz="2000" spc="-1" strike="noStrike">
                <a:latin typeface="Arial"/>
              </a:rPr>
              <a:t>мыш</a:t>
            </a:r>
            <a:r>
              <a:rPr b="0" lang="ru-RU" sz="2000" spc="-1" strike="noStrike">
                <a:latin typeface="Arial"/>
              </a:rPr>
              <a:t>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1A85A8A0-6E85-42E5-9806-E3A827B7EBC8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92" name="Номер слайда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089CE03-7ED7-4518-85B3-5823F2636956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19" name="Номер слайда 3_5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48DC7ED-8542-41C4-ABD9-4DE81FE63FEF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95" name="Номер слайда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EB7BFFF-BC04-41DE-8BAB-4F2B007D9883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98" name="Номер слайда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2FAA8DB-BF5F-43A5-9C2C-5D6B04EBAF8A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01" name="Номер слайда 3_0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60EFC08-9054-4F45-B178-271ED1DBB3E7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04" name="Номер слайда 3_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B7FE9B6-A29F-4A56-ACA6-66DD6E234AC6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07" name="Номер слайда 3_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06738C9-8F2E-448E-A8D4-8BB3D8C879EA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10" name="Номер слайда 3_6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919B45F-F614-45CA-BA3E-3FD68096E6A5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13" name="Номер слайда 3_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D31766F-E1AA-451A-96CF-A41FFE9B4A9A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116" name="Номер слайда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1006803-AB80-45D9-96E2-88C053AEB8EF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</a:t>
            </a:r>
            <a:r>
              <a:rPr b="0" lang="ru-RU" sz="1800" spc="-1" strike="noStrike">
                <a:latin typeface="Arial"/>
              </a:rPr>
              <a:t>правки </a:t>
            </a:r>
            <a:r>
              <a:rPr b="0" lang="ru-RU" sz="1800" spc="-1" strike="noStrike">
                <a:latin typeface="Arial"/>
              </a:rPr>
              <a:t>текста </a:t>
            </a:r>
            <a:r>
              <a:rPr b="0" lang="ru-RU" sz="1800" spc="-1" strike="noStrike">
                <a:latin typeface="Arial"/>
              </a:rPr>
              <a:t>заглави</a:t>
            </a:r>
            <a:r>
              <a:rPr b="0" lang="ru-RU" sz="1800" spc="-1" strike="noStrike">
                <a:latin typeface="Arial"/>
              </a:rPr>
              <a:t>я </a:t>
            </a:r>
            <a:r>
              <a:rPr b="0" lang="ru-RU" sz="1800" spc="-1" strike="noStrike">
                <a:latin typeface="Arial"/>
              </a:rPr>
              <a:t>щёлкни</a:t>
            </a:r>
            <a:r>
              <a:rPr b="0" lang="ru-RU" sz="1800" spc="-1" strike="noStrike">
                <a:latin typeface="Arial"/>
              </a:rPr>
              <a:t>те </a:t>
            </a:r>
            <a:r>
              <a:rPr b="0" lang="ru-RU" sz="1800" spc="-1" strike="noStrike">
                <a:latin typeface="Arial"/>
              </a:rPr>
              <a:t>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Прямоугольник 4"/>
          <p:cNvSpPr/>
          <p:nvPr/>
        </p:nvSpPr>
        <p:spPr>
          <a:xfrm>
            <a:off x="1523880" y="3095640"/>
            <a:ext cx="91432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5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«Разработка программного комплекса оптимизации хранения информации в системх видеонаблюдения с использованием нейронных стей»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5" name="Прямоугольник 5"/>
          <p:cNvSpPr/>
          <p:nvPr/>
        </p:nvSpPr>
        <p:spPr>
          <a:xfrm>
            <a:off x="2452680" y="4355280"/>
            <a:ext cx="7286040" cy="30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Times New Roman"/>
              </a:rPr>
              <a:t>направление 09.03.01 «Информатика и вычислительная техника»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6" name="Прямоугольник 8"/>
          <p:cNvSpPr/>
          <p:nvPr/>
        </p:nvSpPr>
        <p:spPr>
          <a:xfrm>
            <a:off x="5515920" y="6505560"/>
            <a:ext cx="115920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1200" spc="-1" strike="noStrike">
                <a:solidFill>
                  <a:srgbClr val="000000"/>
                </a:solidFill>
                <a:latin typeface="Arial"/>
                <a:ea typeface="Times New Roman"/>
              </a:rPr>
              <a:t>Губкин 2021 г.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47" name="TextBox 3"/>
          <p:cNvSpPr/>
          <p:nvPr/>
        </p:nvSpPr>
        <p:spPr>
          <a:xfrm>
            <a:off x="8515080" y="4843080"/>
            <a:ext cx="2447640" cy="136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Выполнил: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студент группы ВТ-41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     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Малахов Д.В.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Руководитель:</a:t>
            </a:r>
            <a:endParaRPr b="0" lang="ru-RU" sz="1400" spc="-1" strike="noStrike">
              <a:latin typeface="Arial"/>
            </a:endParaRPr>
          </a:p>
          <a:p>
            <a:pPr marL="268200">
              <a:lnSpc>
                <a:spcPct val="100000"/>
              </a:lnSpc>
            </a:pPr>
            <a:r>
              <a:rPr b="0" lang="ru-RU" sz="1400" spc="-1" strike="noStrike">
                <a:solidFill>
                  <a:srgbClr val="3a3a3b"/>
                </a:solidFill>
                <a:latin typeface="Verdana"/>
                <a:ea typeface="DejaVu Sans"/>
              </a:rPr>
              <a:t>Ст. преподаватель</a:t>
            </a:r>
            <a:endParaRPr b="0" lang="ru-RU" sz="1400" spc="-1" strike="noStrike">
              <a:latin typeface="Arial"/>
            </a:endParaRPr>
          </a:p>
          <a:p>
            <a:pPr marL="268200"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DejaVu Sans"/>
              </a:rPr>
              <a:t>Немцев А.О.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48" name="TextBox 6"/>
          <p:cNvSpPr/>
          <p:nvPr/>
        </p:nvSpPr>
        <p:spPr>
          <a:xfrm>
            <a:off x="1523880" y="3240"/>
            <a:ext cx="9143280" cy="14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108000" bIns="45000">
            <a:spAutoFit/>
          </a:bodyPr>
          <a:p>
            <a:pPr algn="ctr">
              <a:lnSpc>
                <a:spcPct val="100000"/>
              </a:lnSpc>
              <a:spcAft>
                <a:spcPts val="601"/>
              </a:spcAft>
            </a:pPr>
            <a:r>
              <a:rPr b="0" lang="ru-RU" sz="1200" spc="-1" strike="noStrike">
                <a:solidFill>
                  <a:srgbClr val="000000"/>
                </a:solidFill>
                <a:latin typeface="Arial"/>
                <a:ea typeface="DejaVu Sans"/>
              </a:rPr>
              <a:t>МИНИСТЕРСТВО НАУКИ И ВЫСШЕГО ОБРАЗОВАНИЯ РОССИЙСКОЙ ФЕДЕРАЦИИ</a:t>
            </a:r>
            <a:endParaRPr b="0" lang="ru-RU" sz="1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1200" spc="-1" strike="noStrike">
                <a:solidFill>
                  <a:srgbClr val="000000"/>
                </a:solidFill>
                <a:latin typeface="Arial"/>
                <a:ea typeface="DejaVu Sans"/>
              </a:rPr>
              <a:t>ФЕДЕРАЛЬНОЕ ГОСУДАРСТВЕННОЕ БЮДЖЕТНОЕ ОБРАЗОВАТЕЛЬНОЕ УЧРЕЖДЕНИЕ ВЫСШЕГО ОБРАЗОВАНИЯ</a:t>
            </a:r>
            <a:endParaRPr b="0" lang="ru-RU" sz="12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b="1" lang="ru-RU" sz="1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ru-RU" sz="1200" spc="-1" strike="noStrike">
                <a:solidFill>
                  <a:srgbClr val="000000"/>
                </a:solidFill>
                <a:latin typeface="Arial"/>
                <a:ea typeface="DejaVu Sans"/>
              </a:rPr>
              <a:t>«БЕЛГОРОДСКИЙ ГОСУДАРСТВЕННЫЙ ТЕХНОЛОГИЧЕСКИЙ УНИВЕРСИТЕТ им. В.Г. Шухова»</a:t>
            </a:r>
            <a:endParaRPr b="0" lang="ru-RU" sz="12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b="1" lang="ru-RU" sz="1200" spc="-1" strike="noStrike">
                <a:solidFill>
                  <a:srgbClr val="000000"/>
                </a:solidFill>
                <a:latin typeface="Arial"/>
                <a:ea typeface="DejaVu Sans"/>
              </a:rPr>
              <a:t>Губкинский филиал</a:t>
            </a:r>
            <a:endParaRPr b="0" lang="ru-RU" sz="1200" spc="-1" strike="noStrike">
              <a:latin typeface="Arial"/>
            </a:endParaRPr>
          </a:p>
          <a:p>
            <a:pPr algn="ctr">
              <a:lnSpc>
                <a:spcPct val="150000"/>
              </a:lnSpc>
            </a:pPr>
            <a:endParaRPr b="0" lang="ru-RU" sz="1200" spc="-1" strike="noStrike">
              <a:latin typeface="Arial"/>
            </a:endParaRPr>
          </a:p>
        </p:txBody>
      </p:sp>
      <p:sp>
        <p:nvSpPr>
          <p:cNvPr id="49" name="Прямоугольник 1"/>
          <p:cNvSpPr/>
          <p:nvPr/>
        </p:nvSpPr>
        <p:spPr>
          <a:xfrm>
            <a:off x="1523880" y="266832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Выпускная квалификационная работа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5_5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Заклю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чение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7" name="Прямая соединительная линия 8_5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Прямоугольник 2_1"/>
          <p:cNvSpPr/>
          <p:nvPr/>
        </p:nvSpPr>
        <p:spPr>
          <a:xfrm>
            <a:off x="1523880" y="614160"/>
            <a:ext cx="9000360" cy="357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дипло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мном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проек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были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успеш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но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реше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ны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следу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ющие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задач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и: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•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Анали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предм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етной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облас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ти;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•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Анали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з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анало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гов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разра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батыв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аемой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систе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мы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•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Выбр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аны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инстр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умент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альны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средс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тва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разра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ботки;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•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Разра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ботан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структ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ура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систе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мы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•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Прове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рена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работ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оспос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обнос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ть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прогр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аммн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ого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обесп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ечени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я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89" name="Прямоугольник 7_5"/>
          <p:cNvSpPr/>
          <p:nvPr/>
        </p:nvSpPr>
        <p:spPr>
          <a:xfrm>
            <a:off x="10163880" y="6319800"/>
            <a:ext cx="66852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10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5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Основные цели и задачи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51" name="Прямая соединительная линия 8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Прямоугольник 2"/>
          <p:cNvSpPr/>
          <p:nvPr/>
        </p:nvSpPr>
        <p:spPr>
          <a:xfrm>
            <a:off x="1523880" y="614160"/>
            <a:ext cx="9000360" cy="297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Цель дипломного проекта  разработать программный комплекс для сжатия информации в системах видео наблюдения 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При реализации программного проекта необходимо следует решить ряд задач, таких как: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1) Проанализировать предметную область;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2) Проанализировать аналоги разрабатываемой системы;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3) Выбрать инструментальные средства разработки;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4) Разработать модульную структуру системы;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5) Проверить работоспособность программного обеспечения;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53" name="Прямоугольник 7"/>
          <p:cNvSpPr/>
          <p:nvPr/>
        </p:nvSpPr>
        <p:spPr>
          <a:xfrm>
            <a:off x="10163880" y="6319800"/>
            <a:ext cx="503280" cy="5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Применение МАИ для анализа аналогов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55" name="Прямая соединительная линия 8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Прямоугольник 2"/>
          <p:cNvSpPr/>
          <p:nvPr/>
        </p:nvSpPr>
        <p:spPr>
          <a:xfrm>
            <a:off x="1523880" y="614160"/>
            <a:ext cx="9000360" cy="403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Были выбраны следующие критерии при анализе аналогов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Критерии: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2.Качество сжатия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3. Скорость кодирования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4. Скорость декодирования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5. Объем требуемой памяти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6. Битрейт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Альтернативы: 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7. H.264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8. H.265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9. MPEG-2</a:t>
            </a:r>
            <a:endParaRPr b="0" lang="ru-RU" sz="1800" spc="-1" strike="noStrike">
              <a:latin typeface="Arial"/>
            </a:endParaRPr>
          </a:p>
          <a:p>
            <a:pPr marL="228600" indent="221040">
              <a:lnSpc>
                <a:spcPct val="100000"/>
              </a:lnSpc>
              <a:tabLst>
                <a:tab algn="l" pos="0"/>
              </a:tabLs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10. Разрабатываемая программа</a:t>
            </a: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57" name="Прямоугольник 7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_0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Структура базового блока нейронной сети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59" name="Прямая соединительная линия 8_0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Прямоугольник 7_0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937240" y="1859040"/>
            <a:ext cx="6466680" cy="2189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5_1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Операция свертки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3" name="Прямая соединительная линия 8_2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Прямоугольник 7_2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5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2592000" y="900000"/>
            <a:ext cx="7200000" cy="50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5_2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Операция подвыборки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67" name="Прямая соединительная линия 8_3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Прямоугольник 7_3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6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1"/>
          <a:stretch/>
        </p:blipFill>
        <p:spPr>
          <a:xfrm>
            <a:off x="2088000" y="1440000"/>
            <a:ext cx="8280000" cy="3623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5_4"/>
          <p:cNvSpPr/>
          <p:nvPr/>
        </p:nvSpPr>
        <p:spPr>
          <a:xfrm>
            <a:off x="1560600" y="119520"/>
            <a:ext cx="914328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Сведе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ния о 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вычис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лении 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оптиче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ского </a:t>
            </a: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потока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71" name="Прямая соединительная линия 8_6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Прямоугольник 7_6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7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73" name=""/>
          <p:cNvSpPr/>
          <p:nvPr/>
        </p:nvSpPr>
        <p:spPr>
          <a:xfrm>
            <a:off x="1620000" y="900000"/>
            <a:ext cx="8999640" cy="67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Оптически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й поток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(ОП) –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изображен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ие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видимого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движения,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представля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ющее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собой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сдвиг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каждой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точки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между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двумя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изображен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иями. По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сути, он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представля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ет собой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поле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скоростей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(т. к. сдвиг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точностью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до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масштаба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эквивалент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ен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мгновенно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й </a:t>
            </a:r>
            <a:r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скорости).</a:t>
            </a:r>
            <a:endParaRPr b="0" lang="ru-RU" sz="14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1976040" y="2160000"/>
            <a:ext cx="8642160" cy="28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5_3"/>
          <p:cNvSpPr/>
          <p:nvPr/>
        </p:nvSpPr>
        <p:spPr>
          <a:xfrm>
            <a:off x="1560600" y="119520"/>
            <a:ext cx="9143280" cy="39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Разбиение изображения на сетку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76" name="Прямая соединительная линия 8_1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Прямоугольник 7_1"/>
          <p:cNvSpPr/>
          <p:nvPr/>
        </p:nvSpPr>
        <p:spPr>
          <a:xfrm>
            <a:off x="10163880" y="6319800"/>
            <a:ext cx="50328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8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696240" y="756000"/>
            <a:ext cx="10800000" cy="576000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79" name=""/>
          <p:cNvGraphicFramePr/>
          <p:nvPr/>
        </p:nvGraphicFramePr>
        <p:xfrm>
          <a:off x="696240" y="756000"/>
          <a:ext cx="10823400" cy="5760000"/>
        </p:xfrm>
        <a:graphic>
          <a:graphicData uri="http://schemas.openxmlformats.org/drawingml/2006/table">
            <a:tbl>
              <a:tblPr/>
              <a:tblGrid>
                <a:gridCol w="1081080"/>
                <a:gridCol w="1081080"/>
                <a:gridCol w="1081080"/>
                <a:gridCol w="1081080"/>
                <a:gridCol w="1081080"/>
                <a:gridCol w="1081080"/>
                <a:gridCol w="1081080"/>
                <a:gridCol w="1081080"/>
                <a:gridCol w="1081080"/>
                <a:gridCol w="1094040"/>
              </a:tblGrid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37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736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Box 5"/>
          <p:cNvSpPr/>
          <p:nvPr/>
        </p:nvSpPr>
        <p:spPr>
          <a:xfrm>
            <a:off x="1523880" y="108000"/>
            <a:ext cx="914328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c00000"/>
                </a:solidFill>
                <a:latin typeface="Arial"/>
                <a:ea typeface="DejaVu Sans"/>
              </a:rPr>
              <a:t>Тестирование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1" name="Прямая соединительная линия 8"/>
          <p:cNvSpPr/>
          <p:nvPr/>
        </p:nvSpPr>
        <p:spPr>
          <a:xfrm>
            <a:off x="1523880" y="614160"/>
            <a:ext cx="9144000" cy="360"/>
          </a:xfrm>
          <a:prstGeom prst="line">
            <a:avLst/>
          </a:prstGeom>
          <a:ln w="284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Прямоугольник 2"/>
          <p:cNvSpPr/>
          <p:nvPr/>
        </p:nvSpPr>
        <p:spPr>
          <a:xfrm>
            <a:off x="900000" y="4162320"/>
            <a:ext cx="10260000" cy="87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  <a:p>
            <a:pPr marL="228600" indent="221040" algn="just">
              <a:lnSpc>
                <a:spcPct val="150000"/>
              </a:lnSpc>
              <a:spcAft>
                <a:spcPts val="799"/>
              </a:spcAft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83" name="Прямоугольник 7"/>
          <p:cNvSpPr/>
          <p:nvPr/>
        </p:nvSpPr>
        <p:spPr>
          <a:xfrm>
            <a:off x="10163880" y="6319800"/>
            <a:ext cx="668520" cy="50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87480" algn="just">
              <a:lnSpc>
                <a:spcPct val="150000"/>
              </a:lnSpc>
              <a:spcAft>
                <a:spcPts val="799"/>
              </a:spcAft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9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252000" y="828000"/>
            <a:ext cx="5760000" cy="3240000"/>
          </a:xfrm>
          <a:prstGeom prst="rect">
            <a:avLst/>
          </a:prstGeom>
          <a:ln w="0"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6295680" y="828000"/>
            <a:ext cx="5760360" cy="32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</TotalTime>
  <Application>LibreOffice/7.1.3.2$Linux_X86_64 LibreOffice_project/12a8e3cbd24a3757385a302d290655d4f3c7ebf1</Application>
  <AppVersion>15.0000</AppVersion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2021-06-03T09:16:46Z</dcterms:created>
  <dc:creator>Никита Киляжев</dc:creator>
  <dc:description/>
  <dc:language>ru-RU</dc:language>
  <cp:lastModifiedBy/>
  <dcterms:modified xsi:type="dcterms:W3CDTF">2021-06-22T08:56:13Z</dcterms:modified>
  <cp:revision>20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8</vt:r8>
  </property>
  <property fmtid="{D5CDD505-2E9C-101B-9397-08002B2CF9AE}" pid="3" name="PresentationFormat">
    <vt:lpwstr>Широкоэкранный</vt:lpwstr>
  </property>
  <property fmtid="{D5CDD505-2E9C-101B-9397-08002B2CF9AE}" pid="4" name="Slides">
    <vt:r8>8</vt:r8>
  </property>
</Properties>
</file>